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4" r:id="rId4"/>
    <p:sldMasterId id="2147483685" r:id="rId5"/>
    <p:sldMasterId id="2147483696" r:id="rId6"/>
  </p:sldMasterIdLst>
  <p:notesMasterIdLst>
    <p:notesMasterId r:id="rId9"/>
  </p:notesMasterIdLst>
  <p:sldIdLst>
    <p:sldId id="256" r:id="rId7"/>
    <p:sldId id="257" r:id="rId8"/>
    <p:sldId id="266" r:id="rId10"/>
    <p:sldId id="258" r:id="rId11"/>
    <p:sldId id="259" r:id="rId12"/>
    <p:sldId id="261" r:id="rId13"/>
    <p:sldId id="260" r:id="rId14"/>
    <p:sldId id="263" r:id="rId1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87F2"/>
    <a:srgbClr val="4287F4"/>
    <a:srgbClr val="03C1A2"/>
    <a:srgbClr val="05BFAC"/>
    <a:srgbClr val="1FECB7"/>
    <a:srgbClr val="52B9E5"/>
    <a:srgbClr val="4387F2"/>
    <a:srgbClr val="4288F2"/>
    <a:srgbClr val="4387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\\&#24037;&#20316;&#31807;1\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0" vertOverflow="ellipsis" vert="horz" wrap="square" anchor="ctr" anchorCtr="1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800" b="1"/>
              <a:t>Diversity in IT industry</a:t>
            </a:r>
            <a:r>
              <a:rPr lang="en-US" altLang="zh-CN"/>
              <a:t> </a:t>
            </a:r>
            <a:endParaRPr lang="en-US" altLang="zh-CN"/>
          </a:p>
        </c:rich>
      </c:tx>
      <c:layout>
        <c:manualLayout>
          <c:xMode val="edge"/>
          <c:yMode val="edge"/>
          <c:x val="0.269284692613243"/>
          <c:y val="0.033961681899359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04BFAC"/>
            </a:solidFill>
          </c:spPr>
          <c:explosion val="0"/>
          <c:dPt>
            <c:idx val="0"/>
            <c:bubble3D val="0"/>
            <c:spPr>
              <a:solidFill>
                <a:srgbClr val="4585F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24BFA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0333442658795233"/>
                  <c:y val="0.106523794516231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sz="1800"/>
                      <a:t>女性12%</a:t>
                    </a:r>
                    <a:endParaRPr sz="1800"/>
                  </a:p>
                </c:rich>
              </c:tx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7365256368208"/>
                      <c:h val="0.212417270721714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02853394555592"/>
                  <c:y val="-0.052316419791995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altLang="en-US" sz="1400"/>
                      <a:t>男性</a:t>
                    </a:r>
                    <a:endParaRPr lang="en-US" altLang="zh-CN" sz="1400"/>
                  </a:p>
                  <a:p>
                    <a:pPr defTabSz="914400">
                      <a:defRPr lang="zh-CN"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sz="1400"/>
                      <a:t>88%</a:t>
                    </a:r>
                    <a:endParaRPr sz="1400"/>
                  </a:p>
                </c:rich>
              </c:tx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5319776976058"/>
                      <c:h val="0.147179325559407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[工作簿1]Sheet1!$B$2</c:f>
              <c:strCache>
                <c:ptCount val="1"/>
                <c:pt idx="0">
                  <c:v>男性</c:v>
                </c:pt>
              </c:strCache>
            </c:strRef>
          </c:cat>
          <c:val>
            <c:numRef>
              <c:f>[工作簿1]Sheet1!$A$1:$A$2</c:f>
              <c:numCache>
                <c:formatCode>General</c:formatCode>
                <c:ptCount val="2"/>
                <c:pt idx="0" c:formatCode="General">
                  <c:v>12</c:v>
                </c:pt>
                <c:pt idx="1" c:formatCode="General">
                  <c:v>88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645275" y="-135255"/>
            <a:ext cx="5604510" cy="7021830"/>
            <a:chOff x="10465" y="-213"/>
            <a:chExt cx="8826" cy="11058"/>
          </a:xfrm>
        </p:grpSpPr>
        <p:pic>
          <p:nvPicPr>
            <p:cNvPr id="7" name="图片 6" descr="mmexport1491037753116"/>
            <p:cNvPicPr>
              <a:picLocks noChangeAspect="1"/>
            </p:cNvPicPr>
            <p:nvPr/>
          </p:nvPicPr>
          <p:blipFill>
            <a:blip r:embed="rId2"/>
            <a:srcRect r="77822" b="-334"/>
            <a:stretch>
              <a:fillRect/>
            </a:stretch>
          </p:blipFill>
          <p:spPr>
            <a:xfrm>
              <a:off x="15259" y="129"/>
              <a:ext cx="3513" cy="3303"/>
            </a:xfrm>
            <a:prstGeom prst="roundRect">
              <a:avLst/>
            </a:prstGeom>
          </p:spPr>
        </p:pic>
        <p:sp>
          <p:nvSpPr>
            <p:cNvPr id="9" name="任意多边形 8"/>
            <p:cNvSpPr/>
            <p:nvPr/>
          </p:nvSpPr>
          <p:spPr>
            <a:xfrm rot="16200000">
              <a:off x="9349" y="903"/>
              <a:ext cx="11059" cy="8826"/>
            </a:xfrm>
            <a:custGeom>
              <a:avLst/>
              <a:gdLst>
                <a:gd name="connsiteX0" fmla="*/ 48 w 11058"/>
                <a:gd name="connsiteY0" fmla="*/ 3513 h 8826"/>
                <a:gd name="connsiteX1" fmla="*/ 24 w 11058"/>
                <a:gd name="connsiteY1" fmla="*/ 0 h 8826"/>
                <a:gd name="connsiteX2" fmla="*/ 2746 w 11058"/>
                <a:gd name="connsiteY2" fmla="*/ 6484 h 8826"/>
                <a:gd name="connsiteX3" fmla="*/ 10520 w 11058"/>
                <a:gd name="connsiteY3" fmla="*/ 8624 h 8826"/>
                <a:gd name="connsiteX4" fmla="*/ 10167 w 11058"/>
                <a:gd name="connsiteY4" fmla="*/ 8758 h 8826"/>
                <a:gd name="connsiteX5" fmla="*/ 10386 w 11058"/>
                <a:gd name="connsiteY5" fmla="*/ 8758 h 8826"/>
                <a:gd name="connsiteX6" fmla="*/ 8307 w 11058"/>
                <a:gd name="connsiteY6" fmla="*/ 8782 h 8826"/>
                <a:gd name="connsiteX7" fmla="*/ 0 w 11058"/>
                <a:gd name="connsiteY7" fmla="*/ 8734 h 8826"/>
                <a:gd name="connsiteX8" fmla="*/ 48 w 11058"/>
                <a:gd name="connsiteY8" fmla="*/ 3513 h 8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059" h="8826">
                  <a:moveTo>
                    <a:pt x="48" y="3513"/>
                  </a:moveTo>
                  <a:lnTo>
                    <a:pt x="24" y="0"/>
                  </a:lnTo>
                  <a:cubicBezTo>
                    <a:pt x="870" y="2097"/>
                    <a:pt x="841" y="4715"/>
                    <a:pt x="2746" y="6484"/>
                  </a:cubicBezTo>
                  <a:cubicBezTo>
                    <a:pt x="4879" y="8192"/>
                    <a:pt x="7895" y="7923"/>
                    <a:pt x="10520" y="8624"/>
                  </a:cubicBezTo>
                  <a:cubicBezTo>
                    <a:pt x="11892" y="8991"/>
                    <a:pt x="10217" y="8744"/>
                    <a:pt x="10167" y="8758"/>
                  </a:cubicBezTo>
                  <a:cubicBezTo>
                    <a:pt x="10116" y="8771"/>
                    <a:pt x="10826" y="8730"/>
                    <a:pt x="10386" y="8758"/>
                  </a:cubicBezTo>
                  <a:cubicBezTo>
                    <a:pt x="9878" y="8798"/>
                    <a:pt x="10010" y="8767"/>
                    <a:pt x="8307" y="8782"/>
                  </a:cubicBezTo>
                  <a:lnTo>
                    <a:pt x="0" y="8734"/>
                  </a:lnTo>
                  <a:lnTo>
                    <a:pt x="48" y="3513"/>
                  </a:lnTo>
                  <a:close/>
                </a:path>
              </a:pathLst>
            </a:custGeom>
            <a:gradFill>
              <a:gsLst>
                <a:gs pos="1000">
                  <a:srgbClr val="20F9E3">
                    <a:lumMod val="73000"/>
                    <a:lumOff val="27000"/>
                    <a:alpha val="7000"/>
                  </a:srgbClr>
                </a:gs>
                <a:gs pos="34000">
                  <a:srgbClr val="1FECB7"/>
                </a:gs>
                <a:gs pos="55000">
                  <a:srgbClr val="4287F4">
                    <a:alpha val="64000"/>
                  </a:srgbClr>
                </a:gs>
                <a:gs pos="51000">
                  <a:srgbClr val="52B9E5"/>
                </a:gs>
                <a:gs pos="100000">
                  <a:srgbClr val="03C1A2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645275" y="-135255"/>
            <a:ext cx="5604510" cy="7021830"/>
            <a:chOff x="10465" y="-213"/>
            <a:chExt cx="8826" cy="11058"/>
          </a:xfrm>
        </p:grpSpPr>
        <p:pic>
          <p:nvPicPr>
            <p:cNvPr id="6" name="图片 5" descr="mmexport1491037753116"/>
            <p:cNvPicPr>
              <a:picLocks noChangeAspect="1"/>
            </p:cNvPicPr>
            <p:nvPr/>
          </p:nvPicPr>
          <p:blipFill>
            <a:blip r:embed="rId2"/>
            <a:srcRect r="77822" b="-334"/>
            <a:stretch>
              <a:fillRect/>
            </a:stretch>
          </p:blipFill>
          <p:spPr>
            <a:xfrm>
              <a:off x="15259" y="129"/>
              <a:ext cx="3513" cy="3303"/>
            </a:xfrm>
            <a:prstGeom prst="roundRect">
              <a:avLst/>
            </a:prstGeom>
          </p:spPr>
        </p:pic>
        <p:sp>
          <p:nvSpPr>
            <p:cNvPr id="7" name="任意多边形 6"/>
            <p:cNvSpPr/>
            <p:nvPr/>
          </p:nvSpPr>
          <p:spPr>
            <a:xfrm rot="16200000">
              <a:off x="9349" y="903"/>
              <a:ext cx="11059" cy="8826"/>
            </a:xfrm>
            <a:custGeom>
              <a:avLst/>
              <a:gdLst>
                <a:gd name="connsiteX0" fmla="*/ 48 w 11058"/>
                <a:gd name="connsiteY0" fmla="*/ 3513 h 8826"/>
                <a:gd name="connsiteX1" fmla="*/ 24 w 11058"/>
                <a:gd name="connsiteY1" fmla="*/ 0 h 8826"/>
                <a:gd name="connsiteX2" fmla="*/ 2746 w 11058"/>
                <a:gd name="connsiteY2" fmla="*/ 6484 h 8826"/>
                <a:gd name="connsiteX3" fmla="*/ 10520 w 11058"/>
                <a:gd name="connsiteY3" fmla="*/ 8624 h 8826"/>
                <a:gd name="connsiteX4" fmla="*/ 10167 w 11058"/>
                <a:gd name="connsiteY4" fmla="*/ 8758 h 8826"/>
                <a:gd name="connsiteX5" fmla="*/ 10386 w 11058"/>
                <a:gd name="connsiteY5" fmla="*/ 8758 h 8826"/>
                <a:gd name="connsiteX6" fmla="*/ 8307 w 11058"/>
                <a:gd name="connsiteY6" fmla="*/ 8782 h 8826"/>
                <a:gd name="connsiteX7" fmla="*/ 0 w 11058"/>
                <a:gd name="connsiteY7" fmla="*/ 8734 h 8826"/>
                <a:gd name="connsiteX8" fmla="*/ 48 w 11058"/>
                <a:gd name="connsiteY8" fmla="*/ 3513 h 8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059" h="8826">
                  <a:moveTo>
                    <a:pt x="48" y="3513"/>
                  </a:moveTo>
                  <a:lnTo>
                    <a:pt x="24" y="0"/>
                  </a:lnTo>
                  <a:cubicBezTo>
                    <a:pt x="870" y="2097"/>
                    <a:pt x="841" y="4715"/>
                    <a:pt x="2746" y="6484"/>
                  </a:cubicBezTo>
                  <a:cubicBezTo>
                    <a:pt x="4879" y="8192"/>
                    <a:pt x="7895" y="7923"/>
                    <a:pt x="10520" y="8624"/>
                  </a:cubicBezTo>
                  <a:cubicBezTo>
                    <a:pt x="11892" y="8991"/>
                    <a:pt x="10217" y="8744"/>
                    <a:pt x="10167" y="8758"/>
                  </a:cubicBezTo>
                  <a:cubicBezTo>
                    <a:pt x="10116" y="8771"/>
                    <a:pt x="10826" y="8730"/>
                    <a:pt x="10386" y="8758"/>
                  </a:cubicBezTo>
                  <a:cubicBezTo>
                    <a:pt x="9878" y="8798"/>
                    <a:pt x="10010" y="8767"/>
                    <a:pt x="8307" y="8782"/>
                  </a:cubicBezTo>
                  <a:lnTo>
                    <a:pt x="0" y="8734"/>
                  </a:lnTo>
                  <a:lnTo>
                    <a:pt x="48" y="3513"/>
                  </a:lnTo>
                  <a:close/>
                </a:path>
              </a:pathLst>
            </a:custGeom>
            <a:gradFill>
              <a:gsLst>
                <a:gs pos="1000">
                  <a:srgbClr val="20F9E3">
                    <a:lumMod val="73000"/>
                    <a:lumOff val="27000"/>
                    <a:alpha val="7000"/>
                  </a:srgbClr>
                </a:gs>
                <a:gs pos="34000">
                  <a:srgbClr val="1FECB7"/>
                </a:gs>
                <a:gs pos="55000">
                  <a:srgbClr val="4287F4">
                    <a:alpha val="64000"/>
                  </a:srgbClr>
                </a:gs>
                <a:gs pos="51000">
                  <a:srgbClr val="52B9E5"/>
                </a:gs>
                <a:gs pos="100000">
                  <a:srgbClr val="03C1A2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645275" y="-135255"/>
            <a:ext cx="5604510" cy="7021830"/>
            <a:chOff x="10465" y="-213"/>
            <a:chExt cx="8826" cy="11058"/>
          </a:xfrm>
        </p:grpSpPr>
        <p:pic>
          <p:nvPicPr>
            <p:cNvPr id="6" name="图片 5" descr="mmexport1491037753116"/>
            <p:cNvPicPr>
              <a:picLocks noChangeAspect="1"/>
            </p:cNvPicPr>
            <p:nvPr/>
          </p:nvPicPr>
          <p:blipFill>
            <a:blip r:embed="rId2"/>
            <a:srcRect r="77822" b="-334"/>
            <a:stretch>
              <a:fillRect/>
            </a:stretch>
          </p:blipFill>
          <p:spPr>
            <a:xfrm>
              <a:off x="15259" y="129"/>
              <a:ext cx="3513" cy="3303"/>
            </a:xfrm>
            <a:prstGeom prst="roundRect">
              <a:avLst/>
            </a:prstGeom>
          </p:spPr>
        </p:pic>
        <p:sp>
          <p:nvSpPr>
            <p:cNvPr id="7" name="任意多边形 6"/>
            <p:cNvSpPr/>
            <p:nvPr/>
          </p:nvSpPr>
          <p:spPr>
            <a:xfrm rot="16200000">
              <a:off x="9349" y="903"/>
              <a:ext cx="11059" cy="8826"/>
            </a:xfrm>
            <a:custGeom>
              <a:avLst/>
              <a:gdLst>
                <a:gd name="connsiteX0" fmla="*/ 48 w 11058"/>
                <a:gd name="connsiteY0" fmla="*/ 3513 h 8826"/>
                <a:gd name="connsiteX1" fmla="*/ 24 w 11058"/>
                <a:gd name="connsiteY1" fmla="*/ 0 h 8826"/>
                <a:gd name="connsiteX2" fmla="*/ 2746 w 11058"/>
                <a:gd name="connsiteY2" fmla="*/ 6484 h 8826"/>
                <a:gd name="connsiteX3" fmla="*/ 10520 w 11058"/>
                <a:gd name="connsiteY3" fmla="*/ 8624 h 8826"/>
                <a:gd name="connsiteX4" fmla="*/ 10167 w 11058"/>
                <a:gd name="connsiteY4" fmla="*/ 8758 h 8826"/>
                <a:gd name="connsiteX5" fmla="*/ 10386 w 11058"/>
                <a:gd name="connsiteY5" fmla="*/ 8758 h 8826"/>
                <a:gd name="connsiteX6" fmla="*/ 8307 w 11058"/>
                <a:gd name="connsiteY6" fmla="*/ 8782 h 8826"/>
                <a:gd name="connsiteX7" fmla="*/ 0 w 11058"/>
                <a:gd name="connsiteY7" fmla="*/ 8734 h 8826"/>
                <a:gd name="connsiteX8" fmla="*/ 48 w 11058"/>
                <a:gd name="connsiteY8" fmla="*/ 3513 h 8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059" h="8826">
                  <a:moveTo>
                    <a:pt x="48" y="3513"/>
                  </a:moveTo>
                  <a:lnTo>
                    <a:pt x="24" y="0"/>
                  </a:lnTo>
                  <a:cubicBezTo>
                    <a:pt x="870" y="2097"/>
                    <a:pt x="841" y="4715"/>
                    <a:pt x="2746" y="6484"/>
                  </a:cubicBezTo>
                  <a:cubicBezTo>
                    <a:pt x="4879" y="8192"/>
                    <a:pt x="7895" y="7923"/>
                    <a:pt x="10520" y="8624"/>
                  </a:cubicBezTo>
                  <a:cubicBezTo>
                    <a:pt x="11892" y="8991"/>
                    <a:pt x="10217" y="8744"/>
                    <a:pt x="10167" y="8758"/>
                  </a:cubicBezTo>
                  <a:cubicBezTo>
                    <a:pt x="10116" y="8771"/>
                    <a:pt x="10826" y="8730"/>
                    <a:pt x="10386" y="8758"/>
                  </a:cubicBezTo>
                  <a:cubicBezTo>
                    <a:pt x="9878" y="8798"/>
                    <a:pt x="10010" y="8767"/>
                    <a:pt x="8307" y="8782"/>
                  </a:cubicBezTo>
                  <a:lnTo>
                    <a:pt x="0" y="8734"/>
                  </a:lnTo>
                  <a:lnTo>
                    <a:pt x="48" y="3513"/>
                  </a:lnTo>
                  <a:close/>
                </a:path>
              </a:pathLst>
            </a:custGeom>
            <a:gradFill>
              <a:gsLst>
                <a:gs pos="1000">
                  <a:srgbClr val="20F9E3">
                    <a:lumMod val="73000"/>
                    <a:lumOff val="27000"/>
                    <a:alpha val="7000"/>
                  </a:srgbClr>
                </a:gs>
                <a:gs pos="34000">
                  <a:srgbClr val="1FECB7"/>
                </a:gs>
                <a:gs pos="55000">
                  <a:srgbClr val="4287F4">
                    <a:alpha val="64000"/>
                  </a:srgbClr>
                </a:gs>
                <a:gs pos="51000">
                  <a:srgbClr val="52B9E5"/>
                </a:gs>
                <a:gs pos="100000">
                  <a:srgbClr val="03C1A2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81910" y="275018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grpSp>
        <p:nvGrpSpPr>
          <p:cNvPr id="6" name="组合 5"/>
          <p:cNvGrpSpPr/>
          <p:nvPr userDrawn="1"/>
        </p:nvGrpSpPr>
        <p:grpSpPr>
          <a:xfrm>
            <a:off x="-15240" y="-37465"/>
            <a:ext cx="3886200" cy="6901180"/>
            <a:chOff x="-24" y="-59"/>
            <a:chExt cx="6120" cy="10868"/>
          </a:xfrm>
        </p:grpSpPr>
        <p:sp>
          <p:nvSpPr>
            <p:cNvPr id="7" name="矩形 6"/>
            <p:cNvSpPr/>
            <p:nvPr/>
          </p:nvSpPr>
          <p:spPr>
            <a:xfrm>
              <a:off x="-24" y="-59"/>
              <a:ext cx="2496" cy="10869"/>
            </a:xfrm>
            <a:prstGeom prst="rect">
              <a:avLst/>
            </a:prstGeom>
            <a:gradFill>
              <a:gsLst>
                <a:gs pos="1000">
                  <a:srgbClr val="05BFAC">
                    <a:alpha val="7000"/>
                    <a:lumMod val="73000"/>
                    <a:lumOff val="27000"/>
                  </a:srgbClr>
                </a:gs>
                <a:gs pos="34000">
                  <a:srgbClr val="1FECB7"/>
                </a:gs>
                <a:gs pos="59000">
                  <a:srgbClr val="52B9E5"/>
                </a:gs>
                <a:gs pos="100000">
                  <a:srgbClr val="4387F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8" name="图片 7" descr="mmexport1491037753116"/>
            <p:cNvPicPr>
              <a:picLocks noChangeAspect="1"/>
            </p:cNvPicPr>
            <p:nvPr/>
          </p:nvPicPr>
          <p:blipFill>
            <a:blip r:embed="rId2"/>
            <a:srcRect r="77121" b="1519"/>
            <a:stretch>
              <a:fillRect/>
            </a:stretch>
          </p:blipFill>
          <p:spPr>
            <a:xfrm>
              <a:off x="2472" y="190"/>
              <a:ext cx="3624" cy="3242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11" Type="http://schemas.openxmlformats.org/officeDocument/2006/relationships/image" Target="../media/image6.jpeg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1" Type="http://schemas.openxmlformats.org/officeDocument/2006/relationships/theme" Target="../theme/theme4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11" Type="http://schemas.openxmlformats.org/officeDocument/2006/relationships/image" Target="../media/image7.jpeg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5085" y="14605"/>
            <a:ext cx="12129770" cy="2103120"/>
            <a:chOff x="71" y="23"/>
            <a:chExt cx="19102" cy="3312"/>
          </a:xfrm>
        </p:grpSpPr>
        <p:sp>
          <p:nvSpPr>
            <p:cNvPr id="8" name="等腰三角形 7"/>
            <p:cNvSpPr/>
            <p:nvPr/>
          </p:nvSpPr>
          <p:spPr>
            <a:xfrm rot="10800000">
              <a:off x="71" y="23"/>
              <a:ext cx="19103" cy="2228"/>
            </a:xfrm>
            <a:prstGeom prst="triangle">
              <a:avLst/>
            </a:prstGeom>
            <a:solidFill>
              <a:srgbClr val="4387F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9" name="图片 8" descr="mmexport1491037753116"/>
            <p:cNvPicPr>
              <a:picLocks noChangeAspect="1"/>
            </p:cNvPicPr>
            <p:nvPr/>
          </p:nvPicPr>
          <p:blipFill>
            <a:blip r:embed="rId12"/>
            <a:srcRect l="303" t="-1397" r="76818" b="790"/>
            <a:stretch>
              <a:fillRect/>
            </a:stretch>
          </p:blipFill>
          <p:spPr>
            <a:xfrm>
              <a:off x="7811" y="23"/>
              <a:ext cx="3624" cy="3312"/>
            </a:xfrm>
            <a:prstGeom prst="flowChartOffpageConnector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645275" y="-135255"/>
            <a:ext cx="5604510" cy="7021830"/>
            <a:chOff x="10465" y="-213"/>
            <a:chExt cx="8826" cy="11058"/>
          </a:xfrm>
        </p:grpSpPr>
        <p:pic>
          <p:nvPicPr>
            <p:cNvPr id="7" name="图片 6" descr="mmexport1491037753116"/>
            <p:cNvPicPr>
              <a:picLocks noChangeAspect="1"/>
            </p:cNvPicPr>
            <p:nvPr/>
          </p:nvPicPr>
          <p:blipFill>
            <a:blip r:embed="rId11"/>
            <a:srcRect r="77822" b="-334"/>
            <a:stretch>
              <a:fillRect/>
            </a:stretch>
          </p:blipFill>
          <p:spPr>
            <a:xfrm>
              <a:off x="15259" y="129"/>
              <a:ext cx="3513" cy="3303"/>
            </a:xfrm>
            <a:prstGeom prst="roundRect">
              <a:avLst/>
            </a:prstGeom>
          </p:spPr>
        </p:pic>
        <p:sp>
          <p:nvSpPr>
            <p:cNvPr id="9" name="任意多边形 8"/>
            <p:cNvSpPr/>
            <p:nvPr/>
          </p:nvSpPr>
          <p:spPr>
            <a:xfrm rot="16200000">
              <a:off x="9349" y="903"/>
              <a:ext cx="11059" cy="8826"/>
            </a:xfrm>
            <a:custGeom>
              <a:avLst/>
              <a:gdLst>
                <a:gd name="connsiteX0" fmla="*/ 48 w 11058"/>
                <a:gd name="connsiteY0" fmla="*/ 3513 h 8826"/>
                <a:gd name="connsiteX1" fmla="*/ 24 w 11058"/>
                <a:gd name="connsiteY1" fmla="*/ 0 h 8826"/>
                <a:gd name="connsiteX2" fmla="*/ 2746 w 11058"/>
                <a:gd name="connsiteY2" fmla="*/ 6484 h 8826"/>
                <a:gd name="connsiteX3" fmla="*/ 10520 w 11058"/>
                <a:gd name="connsiteY3" fmla="*/ 8624 h 8826"/>
                <a:gd name="connsiteX4" fmla="*/ 10167 w 11058"/>
                <a:gd name="connsiteY4" fmla="*/ 8758 h 8826"/>
                <a:gd name="connsiteX5" fmla="*/ 10386 w 11058"/>
                <a:gd name="connsiteY5" fmla="*/ 8758 h 8826"/>
                <a:gd name="connsiteX6" fmla="*/ 8307 w 11058"/>
                <a:gd name="connsiteY6" fmla="*/ 8782 h 8826"/>
                <a:gd name="connsiteX7" fmla="*/ 0 w 11058"/>
                <a:gd name="connsiteY7" fmla="*/ 8734 h 8826"/>
                <a:gd name="connsiteX8" fmla="*/ 48 w 11058"/>
                <a:gd name="connsiteY8" fmla="*/ 3513 h 8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059" h="8826">
                  <a:moveTo>
                    <a:pt x="48" y="3513"/>
                  </a:moveTo>
                  <a:lnTo>
                    <a:pt x="24" y="0"/>
                  </a:lnTo>
                  <a:cubicBezTo>
                    <a:pt x="870" y="2097"/>
                    <a:pt x="841" y="4715"/>
                    <a:pt x="2746" y="6484"/>
                  </a:cubicBezTo>
                  <a:cubicBezTo>
                    <a:pt x="4879" y="8192"/>
                    <a:pt x="7895" y="7923"/>
                    <a:pt x="10520" y="8624"/>
                  </a:cubicBezTo>
                  <a:cubicBezTo>
                    <a:pt x="11892" y="8991"/>
                    <a:pt x="10217" y="8744"/>
                    <a:pt x="10167" y="8758"/>
                  </a:cubicBezTo>
                  <a:cubicBezTo>
                    <a:pt x="10116" y="8771"/>
                    <a:pt x="10826" y="8730"/>
                    <a:pt x="10386" y="8758"/>
                  </a:cubicBezTo>
                  <a:cubicBezTo>
                    <a:pt x="9878" y="8798"/>
                    <a:pt x="10010" y="8767"/>
                    <a:pt x="8307" y="8782"/>
                  </a:cubicBezTo>
                  <a:lnTo>
                    <a:pt x="0" y="8734"/>
                  </a:lnTo>
                  <a:lnTo>
                    <a:pt x="48" y="3513"/>
                  </a:lnTo>
                  <a:close/>
                </a:path>
              </a:pathLst>
            </a:custGeom>
            <a:gradFill>
              <a:gsLst>
                <a:gs pos="1000">
                  <a:srgbClr val="20F9E3">
                    <a:lumMod val="73000"/>
                    <a:lumOff val="27000"/>
                    <a:alpha val="7000"/>
                  </a:srgbClr>
                </a:gs>
                <a:gs pos="34000">
                  <a:srgbClr val="1FECB7"/>
                </a:gs>
                <a:gs pos="55000">
                  <a:srgbClr val="4287F4">
                    <a:alpha val="64000"/>
                  </a:srgbClr>
                </a:gs>
                <a:gs pos="51000">
                  <a:srgbClr val="52B9E5"/>
                </a:gs>
                <a:gs pos="100000">
                  <a:srgbClr val="03C1A2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036570" y="85344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-15240" y="-37465"/>
            <a:ext cx="3886200" cy="6901180"/>
            <a:chOff x="-24" y="-59"/>
            <a:chExt cx="6120" cy="10868"/>
          </a:xfrm>
        </p:grpSpPr>
        <p:sp>
          <p:nvSpPr>
            <p:cNvPr id="8" name="矩形 7"/>
            <p:cNvSpPr/>
            <p:nvPr/>
          </p:nvSpPr>
          <p:spPr>
            <a:xfrm>
              <a:off x="-24" y="-59"/>
              <a:ext cx="2496" cy="10869"/>
            </a:xfrm>
            <a:prstGeom prst="rect">
              <a:avLst/>
            </a:prstGeom>
            <a:gradFill>
              <a:gsLst>
                <a:gs pos="1000">
                  <a:srgbClr val="05BFAC">
                    <a:alpha val="7000"/>
                    <a:lumMod val="73000"/>
                    <a:lumOff val="27000"/>
                  </a:srgbClr>
                </a:gs>
                <a:gs pos="34000">
                  <a:srgbClr val="1FECB7"/>
                </a:gs>
                <a:gs pos="59000">
                  <a:srgbClr val="52B9E5"/>
                </a:gs>
                <a:gs pos="100000">
                  <a:srgbClr val="4387F2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9" name="图片 8" descr="mmexport1491037753116"/>
            <p:cNvPicPr>
              <a:picLocks noChangeAspect="1"/>
            </p:cNvPicPr>
            <p:nvPr/>
          </p:nvPicPr>
          <p:blipFill>
            <a:blip r:embed="rId11"/>
            <a:srcRect r="77121" b="1519"/>
            <a:stretch>
              <a:fillRect/>
            </a:stretch>
          </p:blipFill>
          <p:spPr>
            <a:xfrm>
              <a:off x="2472" y="190"/>
              <a:ext cx="3624" cy="3242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mmexport14910377816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3655" y="-2540"/>
            <a:ext cx="12259310" cy="5206365"/>
          </a:xfrm>
          <a:prstGeom prst="rect">
            <a:avLst/>
          </a:prstGeom>
          <a:ln>
            <a:noFill/>
          </a:ln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4905" y="5398770"/>
            <a:ext cx="9248775" cy="1341755"/>
          </a:xfrm>
        </p:spPr>
        <p:txBody>
          <a:bodyPr>
            <a:normAutofit fontScale="90000"/>
          </a:bodyPr>
          <a:p>
            <a:r>
              <a:rPr lang="en-US" altLang="zh-CN" b="1"/>
              <a:t>Presented By:     Chunjie Zheng </a:t>
            </a:r>
            <a:endParaRPr lang="en-US" altLang="zh-CN" b="1"/>
          </a:p>
          <a:p>
            <a:r>
              <a:rPr lang="zh-CN" altLang="en-US" b="1"/>
              <a:t>                 郑纯洁</a:t>
            </a:r>
            <a:endParaRPr lang="zh-CN" altLang="en-US" b="1"/>
          </a:p>
          <a:p>
            <a:r>
              <a:rPr lang="en-US" altLang="zh-CN" b="1"/>
              <a:t>                       April. 2017 </a:t>
            </a:r>
            <a:endParaRPr lang="en-US" altLang="zh-CN" b="1"/>
          </a:p>
          <a:p>
            <a:endParaRPr lang="en-US" altLang="zh-CN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93165" y="1266825"/>
            <a:ext cx="3688080" cy="1325880"/>
          </a:xfrm>
        </p:spPr>
        <p:txBody>
          <a:bodyPr>
            <a:normAutofit/>
          </a:bodyPr>
          <a:p>
            <a:pPr algn="l"/>
            <a:r>
              <a:rPr lang="zh-CN" altLang="en-US" sz="5400"/>
              <a:t>内容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6320" y="2394585"/>
            <a:ext cx="7157085" cy="3747135"/>
          </a:xfrm>
        </p:spPr>
        <p:txBody>
          <a:bodyPr/>
          <a:p>
            <a:pPr lvl="0">
              <a:lnSpc>
                <a:spcPct val="110000"/>
              </a:lnSpc>
            </a:pPr>
            <a:r>
              <a:rPr lang="zh-CN" altLang="en-US"/>
              <a:t>自我介绍</a:t>
            </a:r>
            <a:endParaRPr lang="zh-CN" altLang="en-US"/>
          </a:p>
          <a:p>
            <a:pPr lvl="0">
              <a:lnSpc>
                <a:spcPct val="110000"/>
              </a:lnSpc>
            </a:pPr>
            <a:r>
              <a:rPr lang="en-US" altLang="zh-CN"/>
              <a:t>Women in IT </a:t>
            </a:r>
            <a:endParaRPr lang="en-US" altLang="zh-CN"/>
          </a:p>
          <a:p>
            <a:pPr lvl="0">
              <a:lnSpc>
                <a:spcPct val="110000"/>
              </a:lnSpc>
            </a:pPr>
            <a:r>
              <a:rPr lang="zh-CN" altLang="en-US"/>
              <a:t>纵观全球</a:t>
            </a:r>
            <a:r>
              <a:rPr lang="en-US" altLang="zh-CN"/>
              <a:t>IT Industry</a:t>
            </a:r>
            <a:endParaRPr lang="en-US" altLang="zh-CN"/>
          </a:p>
          <a:p>
            <a:pPr lvl="0">
              <a:lnSpc>
                <a:spcPct val="110000"/>
              </a:lnSpc>
            </a:pPr>
            <a:r>
              <a:rPr lang="zh-CN" altLang="en-US"/>
              <a:t>中外</a:t>
            </a:r>
            <a:r>
              <a:rPr lang="en-US" altLang="zh-CN"/>
              <a:t>IT</a:t>
            </a:r>
            <a:r>
              <a:rPr lang="zh-CN" altLang="en-US"/>
              <a:t>产业</a:t>
            </a:r>
            <a:endParaRPr lang="zh-CN" altLang="en-US"/>
          </a:p>
          <a:p>
            <a:pPr lvl="0">
              <a:lnSpc>
                <a:spcPct val="110000"/>
              </a:lnSpc>
            </a:pPr>
            <a:r>
              <a:rPr lang="zh-CN" altLang="en-US"/>
              <a:t>中外思维差异</a:t>
            </a:r>
            <a:endParaRPr lang="zh-CN" altLang="en-US"/>
          </a:p>
          <a:p>
            <a:pPr lvl="0">
              <a:lnSpc>
                <a:spcPct val="110000"/>
              </a:lnSpc>
            </a:pPr>
            <a:r>
              <a:rPr lang="zh-CN" altLang="en-US"/>
              <a:t>中外企业文化</a:t>
            </a:r>
            <a:endParaRPr lang="zh-CN" altLang="en-US"/>
          </a:p>
          <a:p>
            <a:endParaRPr lang="zh-CN" altLang="en-US"/>
          </a:p>
          <a:p>
            <a:endParaRPr lang="en-US" altLang="zh-CN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0530" y="773430"/>
            <a:ext cx="10515600" cy="1325563"/>
          </a:xfrm>
        </p:spPr>
        <p:txBody>
          <a:bodyPr/>
          <a:p>
            <a:r>
              <a:rPr lang="en-US" altLang="zh-CN" b="1"/>
              <a:t>Women in IT</a:t>
            </a:r>
            <a:r>
              <a:rPr lang="en-US" altLang="zh-CN"/>
              <a:t> </a:t>
            </a:r>
            <a:endParaRPr lang="en-US" altLang="zh-CN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30530" y="2007235"/>
            <a:ext cx="3955415" cy="435165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5945" y="2007235"/>
            <a:ext cx="3783965" cy="43516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9910" y="2007235"/>
            <a:ext cx="3718560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007745"/>
            <a:ext cx="10515600" cy="1325563"/>
          </a:xfrm>
        </p:spPr>
        <p:txBody>
          <a:bodyPr>
            <a:normAutofit/>
          </a:bodyPr>
          <a:p>
            <a:r>
              <a:rPr lang="zh-CN" altLang="en-US"/>
              <a:t>全球</a:t>
            </a:r>
            <a:r>
              <a:rPr lang="en-US" altLang="zh-CN"/>
              <a:t>IT industry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284085" y="2278380"/>
            <a:ext cx="4891405" cy="4351655"/>
          </a:xfrm>
        </p:spPr>
        <p:txBody>
          <a:bodyPr>
            <a:normAutofit lnSpcReduction="10000"/>
          </a:bodyPr>
          <a:p>
            <a:pPr marL="457200" indent="-457200"/>
            <a:r>
              <a:rPr lang="en-US" altLang="zh-CN"/>
              <a:t>Innovation</a:t>
            </a:r>
            <a:endParaRPr lang="en-US" altLang="zh-CN"/>
          </a:p>
          <a:p>
            <a:pPr marL="457200" indent="-457200"/>
            <a:r>
              <a:rPr lang="en-US" altLang="zh-CN"/>
              <a:t>Harvard Bubiness Review showed organisation under-perform 34% in financial term where women are u</a:t>
            </a:r>
            <a:r>
              <a:rPr lang="en-US" altLang="zh-CN"/>
              <a:t>nderrepreseted</a:t>
            </a:r>
            <a:endParaRPr lang="en-US" altLang="zh-CN"/>
          </a:p>
          <a:p>
            <a:pPr marL="457200" indent="-457200"/>
            <a:r>
              <a:rPr lang="en-US" altLang="zh-CN"/>
              <a:t>popularity in IT industry worldwide </a:t>
            </a:r>
            <a:endParaRPr lang="en-US" altLang="zh-CN"/>
          </a:p>
          <a:p>
            <a:pPr marL="457200" indent="-457200"/>
            <a:r>
              <a:rPr lang="en-US" altLang="zh-CN"/>
              <a:t>talent is needed </a:t>
            </a:r>
            <a:endParaRPr lang="en-US" altLang="zh-CN"/>
          </a:p>
        </p:txBody>
      </p:sp>
      <p:grpSp>
        <p:nvGrpSpPr>
          <p:cNvPr id="7" name="组合 6"/>
          <p:cNvGrpSpPr/>
          <p:nvPr/>
        </p:nvGrpSpPr>
        <p:grpSpPr>
          <a:xfrm>
            <a:off x="45085" y="14605"/>
            <a:ext cx="12129770" cy="2103120"/>
            <a:chOff x="71" y="23"/>
            <a:chExt cx="19102" cy="3312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71" y="23"/>
              <a:ext cx="19103" cy="2228"/>
            </a:xfrm>
            <a:prstGeom prst="triangle">
              <a:avLst/>
            </a:prstGeom>
            <a:solidFill>
              <a:srgbClr val="4387F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pic>
          <p:nvPicPr>
            <p:cNvPr id="4" name="图片 3" descr="mmexport1491037753116"/>
            <p:cNvPicPr>
              <a:picLocks noChangeAspect="1"/>
            </p:cNvPicPr>
            <p:nvPr/>
          </p:nvPicPr>
          <p:blipFill>
            <a:blip r:embed="rId2"/>
            <a:srcRect l="303" t="-1397" r="76818" b="790"/>
            <a:stretch>
              <a:fillRect/>
            </a:stretch>
          </p:blipFill>
          <p:spPr>
            <a:xfrm>
              <a:off x="7811" y="23"/>
              <a:ext cx="3624" cy="3312"/>
            </a:xfrm>
            <a:prstGeom prst="flowChartOffpageConnector">
              <a:avLst/>
            </a:prstGeom>
          </p:spPr>
        </p:pic>
      </p:grpSp>
      <p:graphicFrame>
        <p:nvGraphicFramePr>
          <p:cNvPr id="8" name="图表 7"/>
          <p:cNvGraphicFramePr/>
          <p:nvPr/>
        </p:nvGraphicFramePr>
        <p:xfrm>
          <a:off x="838200" y="2278380"/>
          <a:ext cx="5808345" cy="4029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50165" y="953135"/>
            <a:ext cx="7181215" cy="1325880"/>
          </a:xfrm>
        </p:spPr>
        <p:txBody>
          <a:bodyPr/>
          <a:p>
            <a:r>
              <a:rPr lang="zh-CN" altLang="en-US"/>
              <a:t>国内外</a:t>
            </a:r>
            <a:r>
              <a:rPr lang="en-US" altLang="zh-CN"/>
              <a:t>IT industry</a:t>
            </a:r>
            <a:r>
              <a:rPr lang="zh-CN" altLang="en-US"/>
              <a:t>差异</a:t>
            </a:r>
            <a:endParaRPr lang="zh-CN" altLang="en-US"/>
          </a:p>
        </p:txBody>
      </p:sp>
      <p:graphicFrame>
        <p:nvGraphicFramePr>
          <p:cNvPr id="8" name="内容占位符 7"/>
          <p:cNvGraphicFramePr/>
          <p:nvPr>
            <p:ph idx="1"/>
          </p:nvPr>
        </p:nvGraphicFramePr>
        <p:xfrm>
          <a:off x="302895" y="2375535"/>
          <a:ext cx="11459210" cy="4091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9605"/>
                <a:gridCol w="5729605"/>
              </a:tblGrid>
              <a:tr h="36830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zh-CN" altLang="en-US">
                          <a:solidFill>
                            <a:srgbClr val="4287F2"/>
                          </a:solidFill>
                        </a:rPr>
                        <a:t>电子商务</a:t>
                      </a:r>
                      <a:endParaRPr lang="zh-CN" altLang="en-US">
                        <a:solidFill>
                          <a:srgbClr val="4287F2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      </a:t>
                      </a:r>
                      <a:r>
                        <a:rPr lang="en-US" altLang="zh-CN">
                          <a:solidFill>
                            <a:srgbClr val="4287F2"/>
                          </a:solidFill>
                        </a:rPr>
                        <a:t> </a:t>
                      </a:r>
                      <a:r>
                        <a:rPr lang="zh-CN" altLang="en-US">
                          <a:solidFill>
                            <a:srgbClr val="4287F2"/>
                          </a:solidFill>
                        </a:rPr>
                        <a:t>人工智能</a:t>
                      </a:r>
                      <a:endParaRPr lang="zh-CN" altLang="en-US">
                        <a:solidFill>
                          <a:srgbClr val="4287F2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7175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11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     </a:t>
                      </a:r>
                      <a:r>
                        <a:rPr lang="zh-CN" altLang="en-US" b="1">
                          <a:solidFill>
                            <a:srgbClr val="4287F2"/>
                          </a:solidFill>
                        </a:rPr>
                        <a:t>软件开发</a:t>
                      </a:r>
                      <a:endParaRPr lang="zh-CN" altLang="en-US" b="1">
                        <a:solidFill>
                          <a:srgbClr val="4287F2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         </a:t>
                      </a:r>
                      <a:r>
                        <a:rPr lang="en-US" altLang="zh-CN">
                          <a:solidFill>
                            <a:srgbClr val="4287F2"/>
                          </a:solidFill>
                        </a:rPr>
                        <a:t> </a:t>
                      </a:r>
                      <a:r>
                        <a:rPr lang="en-US" altLang="zh-CN" b="1">
                          <a:solidFill>
                            <a:srgbClr val="4287F2"/>
                          </a:solidFill>
                        </a:rPr>
                        <a:t> WIT</a:t>
                      </a:r>
                      <a:endParaRPr lang="en-US" altLang="zh-CN" b="1">
                        <a:solidFill>
                          <a:srgbClr val="4287F2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6715"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16530" y="2510790"/>
            <a:ext cx="1951990" cy="15589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680" y="2720975"/>
            <a:ext cx="1138555" cy="113855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960" y="2435860"/>
            <a:ext cx="1482090" cy="198628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2750" y="4830445"/>
            <a:ext cx="3268345" cy="19685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7795" y="4644390"/>
            <a:ext cx="3867785" cy="2154555"/>
          </a:xfrm>
          <a:prstGeom prst="rect">
            <a:avLst/>
          </a:prstGeom>
          <a:solidFill>
            <a:schemeClr val="lt1"/>
          </a:solidFill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75760" y="536575"/>
            <a:ext cx="10515600" cy="1325563"/>
          </a:xfrm>
        </p:spPr>
        <p:txBody>
          <a:bodyPr/>
          <a:p>
            <a:r>
              <a:rPr lang="zh-CN" altLang="en-US"/>
              <a:t>思维模式差异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97680" y="2060575"/>
            <a:ext cx="7300595" cy="3616325"/>
          </a:xfrm>
        </p:spPr>
        <p:txBody>
          <a:bodyPr/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US" altLang="zh-CN"/>
              <a:t>teamwork vs. independent work </a:t>
            </a:r>
            <a:endParaRPr lang="en-US" altLang="zh-CN"/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US" altLang="zh-CN"/>
              <a:t>responsibility </a:t>
            </a:r>
            <a:endParaRPr lang="en-US" altLang="zh-CN"/>
          </a:p>
          <a:p>
            <a:pPr marL="514350" indent="-514350">
              <a:lnSpc>
                <a:spcPct val="160000"/>
              </a:lnSpc>
              <a:buFont typeface="+mj-lt"/>
              <a:buAutoNum type="arabicPeriod"/>
            </a:pPr>
            <a:r>
              <a:rPr lang="en-US" altLang="zh-CN"/>
              <a:t>individualism </a:t>
            </a:r>
            <a:endParaRPr lang="en-US" altLang="zh-CN"/>
          </a:p>
          <a:p>
            <a:endParaRPr lang="en-US" altLang="zh-CN"/>
          </a:p>
          <a:p>
            <a:pPr marL="914400" lvl="1" indent="-457200">
              <a:buFont typeface="Wingdings" panose="05000000000000000000" charset="0"/>
              <a:buChar char="Ø"/>
            </a:pPr>
            <a:r>
              <a:rPr lang="zh-CN" altLang="en-US"/>
              <a:t>导致工作模式不同</a:t>
            </a:r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79570" y="499745"/>
            <a:ext cx="6572250" cy="1325880"/>
          </a:xfrm>
        </p:spPr>
        <p:txBody>
          <a:bodyPr/>
          <a:p>
            <a:r>
              <a:rPr lang="zh-CN" altLang="en-US"/>
              <a:t>中外企业文化差异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36720" y="1673225"/>
            <a:ext cx="6458585" cy="4351655"/>
          </a:xfrm>
        </p:spPr>
        <p:txBody>
          <a:bodyPr/>
          <a:p>
            <a:endParaRPr lang="zh-CN" altLang="en-US"/>
          </a:p>
          <a:p>
            <a:pPr marL="457200" indent="-457200"/>
            <a:r>
              <a:rPr lang="zh-CN" altLang="en-US" sz="3200"/>
              <a:t>企业环境不同</a:t>
            </a:r>
            <a:endParaRPr lang="zh-CN" altLang="en-US" sz="3200"/>
          </a:p>
          <a:p>
            <a:pPr marL="914400" lvl="1" indent="-457200">
              <a:lnSpc>
                <a:spcPct val="120000"/>
              </a:lnSpc>
              <a:buFont typeface="Wingdings" panose="05000000000000000000" charset="0"/>
              <a:buChar char="Ø"/>
            </a:pPr>
            <a:r>
              <a:rPr lang="en-US" altLang="zh-CN"/>
              <a:t>organisation culture </a:t>
            </a:r>
            <a:endParaRPr lang="en-US" altLang="zh-CN"/>
          </a:p>
          <a:p>
            <a:pPr marL="914400" lvl="1" indent="-457200">
              <a:lnSpc>
                <a:spcPct val="120000"/>
              </a:lnSpc>
              <a:buFont typeface="Wingdings" panose="05000000000000000000" charset="0"/>
              <a:buChar char="Ø"/>
            </a:pPr>
            <a:r>
              <a:rPr lang="en-US" altLang="zh-CN"/>
              <a:t>training </a:t>
            </a:r>
            <a:endParaRPr lang="en-US" altLang="zh-CN"/>
          </a:p>
          <a:p>
            <a:pPr marL="457200" indent="-457200">
              <a:buFont typeface="Wingdings" panose="05000000000000000000" charset="0"/>
              <a:buChar char="Ø"/>
            </a:pPr>
            <a:endParaRPr lang="zh-CN" altLang="en-US" sz="3200"/>
          </a:p>
          <a:p>
            <a:pPr marL="457200" indent="-457200"/>
            <a:r>
              <a:rPr lang="zh-CN" altLang="en-US" sz="3200"/>
              <a:t>文化差异</a:t>
            </a:r>
            <a:endParaRPr lang="zh-CN" altLang="en-US" sz="3200"/>
          </a:p>
          <a:p>
            <a:pPr marL="914400" lvl="1" indent="-457200">
              <a:lnSpc>
                <a:spcPct val="110000"/>
              </a:lnSpc>
              <a:buFont typeface="Wingdings" panose="05000000000000000000" charset="0"/>
              <a:buChar char="Ø"/>
            </a:pPr>
            <a:r>
              <a:rPr lang="en-US" altLang="zh-CN"/>
              <a:t>privacy &amp; security </a:t>
            </a:r>
            <a:endParaRPr lang="en-US" altLang="zh-CN"/>
          </a:p>
          <a:p>
            <a:pPr marL="914400" lvl="1" indent="-457200">
              <a:lnSpc>
                <a:spcPct val="110000"/>
              </a:lnSpc>
              <a:buFont typeface="Wingdings" panose="05000000000000000000" charset="0"/>
              <a:buChar char="Ø"/>
            </a:pPr>
            <a:r>
              <a:rPr lang="en-US" altLang="zh-CN"/>
              <a:t>shareholders </a:t>
            </a:r>
            <a:endParaRPr lang="en-US" altLang="zh-CN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96240" y="499745"/>
            <a:ext cx="10515600" cy="1325563"/>
          </a:xfrm>
        </p:spPr>
        <p:txBody>
          <a:bodyPr/>
          <a:p>
            <a:pPr algn="ctr"/>
            <a:r>
              <a:rPr lang="zh-CN" altLang="en-US" sz="6000" b="1"/>
              <a:t> </a:t>
            </a:r>
            <a:r>
              <a:rPr lang="en-US" altLang="zh-CN" sz="6000" b="1"/>
              <a:t>Any Questions</a:t>
            </a:r>
            <a:r>
              <a:rPr lang="zh-CN" altLang="en-US" sz="6000" b="1"/>
              <a:t>？</a:t>
            </a:r>
            <a:endParaRPr lang="zh-CN" altLang="en-US" sz="6000" b="1"/>
          </a:p>
        </p:txBody>
      </p:sp>
      <p:pic>
        <p:nvPicPr>
          <p:cNvPr id="1026" name="Picture 2" descr="https://timgsa.baidu.com/timg?image&amp;quality=80&amp;size=b9999_10000&amp;sec=1488955069545&amp;di=ac20ffb5cdeafa6d7f1abda9dda2110e&amp;imgtype=0&amp;src=http%3A%2F%2Fwww.veerchina.com%2Fimages%2Ffront%2Fv%2Fe5%2F9e%2F22804118274.jpg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00" y="1978025"/>
            <a:ext cx="4916805" cy="43516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565</Words>
  <Application>WPS 演示</Application>
  <PresentationFormat>宽屏</PresentationFormat>
  <Paragraphs>55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8</vt:i4>
      </vt:variant>
    </vt:vector>
  </HeadingPairs>
  <TitlesOfParts>
    <vt:vector size="21" baseType="lpstr">
      <vt:lpstr>Arial</vt:lpstr>
      <vt:lpstr>宋体</vt:lpstr>
      <vt:lpstr>Wingdings</vt:lpstr>
      <vt:lpstr>Wingdings</vt:lpstr>
      <vt:lpstr>Calibri</vt:lpstr>
      <vt:lpstr>微软雅黑</vt:lpstr>
      <vt:lpstr>Arial Unicode MS</vt:lpstr>
      <vt:lpstr>Calibri Light</vt:lpstr>
      <vt:lpstr>自定义设计方案</vt:lpstr>
      <vt:lpstr>1_自定义设计方案</vt:lpstr>
      <vt:lpstr>4_自定义设计方案</vt:lpstr>
      <vt:lpstr>3_自定义设计方案</vt:lpstr>
      <vt:lpstr>2_自定义设计方案</vt:lpstr>
      <vt:lpstr>PowerPoint 演示文稿</vt:lpstr>
      <vt:lpstr>内容 </vt:lpstr>
      <vt:lpstr>Women in IT </vt:lpstr>
      <vt:lpstr>全球IT industry</vt:lpstr>
      <vt:lpstr>国内外IT industry差异</vt:lpstr>
      <vt:lpstr>思维模式差异</vt:lpstr>
      <vt:lpstr>中外企业文化差异</vt:lpstr>
      <vt:lpstr> Any Questions？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kingsoft</dc:creator>
  <cp:lastModifiedBy>kingsoft</cp:lastModifiedBy>
  <cp:revision>8</cp:revision>
  <dcterms:created xsi:type="dcterms:W3CDTF">2017-04-01T09:34:00Z</dcterms:created>
  <dcterms:modified xsi:type="dcterms:W3CDTF">2017-04-13T02:15:09Z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2052-10.8.0.6018</vt:lpwstr>
  </property>
</Properties>
</file>